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74" r:id="rId4"/>
    <p:sldId id="411" r:id="rId5"/>
    <p:sldId id="271" r:id="rId6"/>
    <p:sldId id="275" r:id="rId7"/>
    <p:sldId id="276" r:id="rId8"/>
    <p:sldId id="412" r:id="rId9"/>
    <p:sldId id="413" r:id="rId10"/>
    <p:sldId id="414" r:id="rId11"/>
    <p:sldId id="394" r:id="rId12"/>
    <p:sldId id="415" r:id="rId1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703"/>
    <a:srgbClr val="33CC33"/>
    <a:srgbClr val="66FF33"/>
    <a:srgbClr val="FF0000"/>
    <a:srgbClr val="0099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4" autoAdjust="0"/>
    <p:restoredTop sz="68637" autoAdjust="0"/>
  </p:normalViewPr>
  <p:slideViewPr>
    <p:cSldViewPr>
      <p:cViewPr varScale="1">
        <p:scale>
          <a:sx n="49" d="100"/>
          <a:sy n="49" d="100"/>
        </p:scale>
        <p:origin x="-202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7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05BB977-E373-440F-8AF7-7B1F2BC05CE4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30362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42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C0E9338-0B08-4A9E-AE22-B5E96825C79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275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6A9F9B7-78E1-441C-BF20-737977755678}" type="slidenum">
              <a:rPr lang="en-US" altLang="es-CO"/>
              <a:pPr eaLnBrk="1" hangingPunct="1"/>
              <a:t>1</a:t>
            </a:fld>
            <a:endParaRPr lang="en-US" altLang="es-CO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CO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60CC9D3-BDA8-4E1C-815D-7616DAB61018}" type="slidenum">
              <a:rPr lang="en-US" altLang="es-CO"/>
              <a:pPr eaLnBrk="1" hangingPunct="1"/>
              <a:t>10</a:t>
            </a:fld>
            <a:endParaRPr lang="en-US" altLang="es-CO"/>
          </a:p>
        </p:txBody>
      </p:sp>
      <p:sp>
        <p:nvSpPr>
          <p:cNvPr id="105475" name="Text Box 2"/>
          <p:cNvSpPr txBox="1">
            <a:spLocks noChangeArrowheads="1"/>
          </p:cNvSpPr>
          <p:nvPr/>
        </p:nvSpPr>
        <p:spPr bwMode="auto">
          <a:xfrm>
            <a:off x="1003300" y="695325"/>
            <a:ext cx="4849813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05476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s-AR" altLang="es-CO" dirty="0" smtClean="0"/>
              <a:t>En el diagrama podemos ver que la plataforma Microsoft.NET es denominada “de Ejecución Intermedia” justamente porque se ubica entre el Sistema Operativo y las aplicaciones finales con las que interactúan los usuarios, actuando como intermediario entre ambos.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AADBA95-7AB0-404F-BA01-A00438B0D62D}" type="slidenum">
              <a:rPr lang="en-US" altLang="es-CO"/>
              <a:pPr eaLnBrk="1" hangingPunct="1"/>
              <a:t>11</a:t>
            </a:fld>
            <a:endParaRPr lang="en-US" altLang="es-CO"/>
          </a:p>
        </p:txBody>
      </p:sp>
      <p:sp>
        <p:nvSpPr>
          <p:cNvPr id="103427" name="Text Box 2"/>
          <p:cNvSpPr txBox="1">
            <a:spLocks noChangeArrowheads="1"/>
          </p:cNvSpPr>
          <p:nvPr/>
        </p:nvSpPr>
        <p:spPr bwMode="auto">
          <a:xfrm>
            <a:off x="1003300" y="695325"/>
            <a:ext cx="4849813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03428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s-AR" altLang="es-CO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AADBA95-7AB0-404F-BA01-A00438B0D62D}" type="slidenum">
              <a:rPr lang="en-US" altLang="es-CO"/>
              <a:pPr eaLnBrk="1" hangingPunct="1"/>
              <a:t>12</a:t>
            </a:fld>
            <a:endParaRPr lang="en-US" altLang="es-CO"/>
          </a:p>
        </p:txBody>
      </p:sp>
      <p:sp>
        <p:nvSpPr>
          <p:cNvPr id="103427" name="Text Box 2"/>
          <p:cNvSpPr txBox="1">
            <a:spLocks noChangeArrowheads="1"/>
          </p:cNvSpPr>
          <p:nvPr/>
        </p:nvSpPr>
        <p:spPr bwMode="auto">
          <a:xfrm>
            <a:off x="1003300" y="695325"/>
            <a:ext cx="4849813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03428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s-AR" altLang="es-CO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A38161D-4437-4D48-9631-A7E764B7B6C2}" type="slidenum">
              <a:rPr lang="en-US" altLang="es-CO"/>
              <a:pPr eaLnBrk="1" hangingPunct="1"/>
              <a:t>2</a:t>
            </a:fld>
            <a:endParaRPr lang="en-US" altLang="es-CO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CO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86C4D67-E1BD-43C5-B454-3E8555298B72}" type="slidenum">
              <a:rPr lang="en-US" altLang="es-CO"/>
              <a:pPr eaLnBrk="1" hangingPunct="1"/>
              <a:t>3</a:t>
            </a:fld>
            <a:endParaRPr lang="en-US" altLang="es-CO"/>
          </a:p>
        </p:txBody>
      </p:sp>
      <p:sp>
        <p:nvSpPr>
          <p:cNvPr id="101379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es-AR" altLang="es-CO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86C4D67-E1BD-43C5-B454-3E8555298B72}" type="slidenum">
              <a:rPr lang="en-US" altLang="es-CO"/>
              <a:pPr eaLnBrk="1" hangingPunct="1"/>
              <a:t>4</a:t>
            </a:fld>
            <a:endParaRPr lang="en-US" altLang="es-CO"/>
          </a:p>
        </p:txBody>
      </p:sp>
      <p:sp>
        <p:nvSpPr>
          <p:cNvPr id="101379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es-AR" altLang="es-CO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B1D7344-1CBE-46CA-A879-E61CC0AD7372}" type="slidenum">
              <a:rPr lang="en-US" altLang="es-CO"/>
              <a:pPr eaLnBrk="1" hangingPunct="1"/>
              <a:t>5</a:t>
            </a:fld>
            <a:endParaRPr lang="en-US" altLang="es-CO"/>
          </a:p>
        </p:txBody>
      </p:sp>
      <p:sp>
        <p:nvSpPr>
          <p:cNvPr id="10035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CO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A44A66F-EF11-4A36-801C-5FB0D78199C1}" type="slidenum">
              <a:rPr lang="en-US" altLang="es-CO"/>
              <a:pPr eaLnBrk="1" hangingPunct="1"/>
              <a:t>6</a:t>
            </a:fld>
            <a:endParaRPr lang="en-US" altLang="es-CO"/>
          </a:p>
        </p:txBody>
      </p:sp>
      <p:sp>
        <p:nvSpPr>
          <p:cNvPr id="102403" name="Text Box 2"/>
          <p:cNvSpPr txBox="1">
            <a:spLocks noChangeArrowheads="1"/>
          </p:cNvSpPr>
          <p:nvPr/>
        </p:nvSpPr>
        <p:spPr bwMode="auto">
          <a:xfrm>
            <a:off x="1003300" y="695325"/>
            <a:ext cx="4849813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02404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s-AR" altLang="es-CO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60CC9D3-BDA8-4E1C-815D-7616DAB61018}" type="slidenum">
              <a:rPr lang="en-US" altLang="es-CO"/>
              <a:pPr eaLnBrk="1" hangingPunct="1"/>
              <a:t>7</a:t>
            </a:fld>
            <a:endParaRPr lang="en-US" altLang="es-CO"/>
          </a:p>
        </p:txBody>
      </p:sp>
      <p:sp>
        <p:nvSpPr>
          <p:cNvPr id="105475" name="Text Box 2"/>
          <p:cNvSpPr txBox="1">
            <a:spLocks noChangeArrowheads="1"/>
          </p:cNvSpPr>
          <p:nvPr/>
        </p:nvSpPr>
        <p:spPr bwMode="auto">
          <a:xfrm>
            <a:off x="1003300" y="695325"/>
            <a:ext cx="4849813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05476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s-AR" altLang="es-CO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60CC9D3-BDA8-4E1C-815D-7616DAB61018}" type="slidenum">
              <a:rPr lang="en-US" altLang="es-CO"/>
              <a:pPr eaLnBrk="1" hangingPunct="1"/>
              <a:t>8</a:t>
            </a:fld>
            <a:endParaRPr lang="en-US" altLang="es-CO"/>
          </a:p>
        </p:txBody>
      </p:sp>
      <p:sp>
        <p:nvSpPr>
          <p:cNvPr id="105475" name="Text Box 2"/>
          <p:cNvSpPr txBox="1">
            <a:spLocks noChangeArrowheads="1"/>
          </p:cNvSpPr>
          <p:nvPr/>
        </p:nvSpPr>
        <p:spPr bwMode="auto">
          <a:xfrm>
            <a:off x="1003300" y="695325"/>
            <a:ext cx="4849813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05476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s-AR" altLang="es-CO" dirty="0" smtClean="0"/>
              <a:t>En el diagrama podemos ver que la plataforma Microsoft.NET es denominada “de Ejecución Intermedia” justamente porque se ubica entre el Sistema Operativo y las aplicaciones finales con las que interactúan los usuarios, actuando como intermediario entre ambos.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60CC9D3-BDA8-4E1C-815D-7616DAB61018}" type="slidenum">
              <a:rPr lang="en-US" altLang="es-CO"/>
              <a:pPr eaLnBrk="1" hangingPunct="1"/>
              <a:t>9</a:t>
            </a:fld>
            <a:endParaRPr lang="en-US" altLang="es-CO"/>
          </a:p>
        </p:txBody>
      </p:sp>
      <p:sp>
        <p:nvSpPr>
          <p:cNvPr id="105475" name="Text Box 2"/>
          <p:cNvSpPr txBox="1">
            <a:spLocks noChangeArrowheads="1"/>
          </p:cNvSpPr>
          <p:nvPr/>
        </p:nvSpPr>
        <p:spPr bwMode="auto">
          <a:xfrm>
            <a:off x="1003300" y="695325"/>
            <a:ext cx="4849813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05476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s-AR" altLang="es-CO" dirty="0" smtClean="0"/>
              <a:t>En el diagrama podemos ver que la plataforma Microsoft.NET es denominada “de Ejecución Intermedia” justamente porque se ubica entre el Sistema Operativo y las aplicaciones finales con las que interactúan los usuarios, actuando como intermediario entre ambos.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7700" y="2233613"/>
            <a:ext cx="7772400" cy="75088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7700" y="4927600"/>
            <a:ext cx="7861300" cy="585788"/>
          </a:xfrm>
        </p:spPr>
        <p:txBody>
          <a:bodyPr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73124604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1781238"/>
      </p:ext>
    </p:extLst>
  </p:cSld>
  <p:clrMapOvr>
    <a:masterClrMapping/>
  </p:clrMapOvr>
  <p:transition>
    <p:strips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77025" y="228600"/>
            <a:ext cx="2097088" cy="269875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143625" cy="26987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8818875"/>
      </p:ext>
    </p:extLst>
  </p:cSld>
  <p:clrMapOvr>
    <a:masterClrMapping/>
  </p:clrMapOvr>
  <p:transition>
    <p:strips dir="r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93113" cy="75088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381000" y="1416050"/>
            <a:ext cx="8388350" cy="1511300"/>
          </a:xfrm>
        </p:spPr>
        <p:txBody>
          <a:bodyPr/>
          <a:lstStyle/>
          <a:p>
            <a:pPr lvl="0"/>
            <a:endParaRPr lang="es-CO" noProof="0" smtClean="0"/>
          </a:p>
        </p:txBody>
      </p:sp>
    </p:spTree>
    <p:extLst>
      <p:ext uri="{BB962C8B-B14F-4D97-AF65-F5344CB8AC3E}">
        <p14:creationId xmlns:p14="http://schemas.microsoft.com/office/powerpoint/2010/main" val="2897454479"/>
      </p:ext>
    </p:extLst>
  </p:cSld>
  <p:clrMapOvr>
    <a:masterClrMapping/>
  </p:clrMapOvr>
  <p:transition>
    <p:strips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93113" cy="75088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381000" y="1416050"/>
            <a:ext cx="4117975" cy="15113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51375" y="1416050"/>
            <a:ext cx="4117975" cy="15113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3647739"/>
      </p:ext>
    </p:extLst>
  </p:cSld>
  <p:clrMapOvr>
    <a:masterClrMapping/>
  </p:clrMapOvr>
  <p:transition>
    <p:strips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15775334"/>
      </p:ext>
    </p:extLst>
  </p:cSld>
  <p:clrMapOvr>
    <a:masterClrMapping/>
  </p:clrMapOvr>
  <p:transition>
    <p:strips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18434353"/>
      </p:ext>
    </p:extLst>
  </p:cSld>
  <p:clrMapOvr>
    <a:masterClrMapping/>
  </p:clrMapOvr>
  <p:transition>
    <p:strips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81000" y="1416050"/>
            <a:ext cx="4117975" cy="1511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51375" y="1416050"/>
            <a:ext cx="4117975" cy="1511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0115278"/>
      </p:ext>
    </p:extLst>
  </p:cSld>
  <p:clrMapOvr>
    <a:masterClrMapping/>
  </p:clrMapOvr>
  <p:transition>
    <p:strips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3221652"/>
      </p:ext>
    </p:extLst>
  </p:cSld>
  <p:clrMapOvr>
    <a:masterClrMapping/>
  </p:clrMapOvr>
  <p:transition>
    <p:strips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9975128"/>
      </p:ext>
    </p:extLst>
  </p:cSld>
  <p:clrMapOvr>
    <a:masterClrMapping/>
  </p:clrMapOvr>
  <p:transition>
    <p:strips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546660"/>
      </p:ext>
    </p:extLst>
  </p:cSld>
  <p:clrMapOvr>
    <a:masterClrMapping/>
  </p:clrMapOvr>
  <p:transition>
    <p:strips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69711322"/>
      </p:ext>
    </p:extLst>
  </p:cSld>
  <p:clrMapOvr>
    <a:masterClrMapping/>
  </p:clrMapOvr>
  <p:transition>
    <p:strips dir="r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O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2583535"/>
      </p:ext>
    </p:extLst>
  </p:cSld>
  <p:clrMapOvr>
    <a:masterClrMapping/>
  </p:clrMapOvr>
  <p:transition>
    <p:strips dir="r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28600"/>
            <a:ext cx="8393113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Title Slide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16050"/>
            <a:ext cx="8388350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6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ransition>
    <p:strips dir="rd"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9pPr>
    </p:titleStyle>
    <p:bodyStyle>
      <a:lvl1pPr marL="558800" indent="-5588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Blip>
          <a:blip r:embed="rId16"/>
        </a:buBlip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977900" indent="-417513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l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333500" indent="-354013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l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65288" indent="-3302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l"/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Franklin Gothic Book" pitchFamily="34" charset="0"/>
        </a:defRPr>
      </a:lvl4pPr>
      <a:lvl5pPr marL="1981200" indent="-314325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l"/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Franklin Gothic Book" pitchFamily="34" charset="0"/>
        </a:defRPr>
      </a:lvl5pPr>
      <a:lvl6pPr marL="2438400" indent="-314325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l"/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Franklin Gothic Book" pitchFamily="34" charset="0"/>
        </a:defRPr>
      </a:lvl6pPr>
      <a:lvl7pPr marL="2895600" indent="-314325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l"/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Franklin Gothic Book" pitchFamily="34" charset="0"/>
        </a:defRPr>
      </a:lvl7pPr>
      <a:lvl8pPr marL="3352800" indent="-314325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l"/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Franklin Gothic Book" pitchFamily="34" charset="0"/>
        </a:defRPr>
      </a:lvl8pPr>
      <a:lvl9pPr marL="3810000" indent="-314325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l"/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Franklin Gothic Book" pitchFamily="34" charset="0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8613" y="4343400"/>
            <a:ext cx="8697912" cy="923925"/>
          </a:xfrm>
        </p:spPr>
        <p:txBody>
          <a:bodyPr/>
          <a:lstStyle/>
          <a:p>
            <a:pPr algn="ctr" eaLnBrk="1" hangingPunct="1">
              <a:defRPr/>
            </a:pPr>
            <a:r>
              <a:rPr lang="es-AR" sz="6000" dirty="0" smtClean="0"/>
              <a:t>Social BIKE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50401" y="379412"/>
            <a:ext cx="8588375" cy="839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bg2">
                <a:alpha val="74001"/>
              </a:scheme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s-AR" sz="5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rPr>
              <a:t>Proyecto Final</a:t>
            </a:r>
            <a:endParaRPr lang="es-AR" sz="54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Franklin Gothic Medium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114300"/>
            <a:ext cx="1419423" cy="676369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62000" y="6099445"/>
            <a:ext cx="83820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defRPr>
            </a:lvl9pPr>
          </a:lstStyle>
          <a:p>
            <a:pPr algn="ctr" eaLnBrk="1" hangingPunct="1">
              <a:defRPr/>
            </a:pPr>
            <a:r>
              <a:rPr lang="es-AR" sz="4400" kern="0" dirty="0" smtClean="0"/>
              <a:t>Noviembre del 2.016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11368" y="2096190"/>
            <a:ext cx="8697912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defRPr>
            </a:lvl9pPr>
          </a:lstStyle>
          <a:p>
            <a:pPr algn="ctr" eaLnBrk="1" hangingPunct="1">
              <a:defRPr/>
            </a:pPr>
            <a:r>
              <a:rPr lang="es-AR" sz="6000" kern="0" dirty="0" smtClean="0"/>
              <a:t>Fábricas de Software.</a:t>
            </a:r>
          </a:p>
          <a:p>
            <a:pPr algn="ctr" eaLnBrk="1" hangingPunct="1">
              <a:defRPr/>
            </a:pPr>
            <a:r>
              <a:rPr lang="es-AR" sz="6000" kern="0" dirty="0" smtClean="0"/>
              <a:t>Profesor : Carlos Parra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97309"/>
            <a:ext cx="8763000" cy="480196"/>
          </a:xfrm>
        </p:spPr>
        <p:txBody>
          <a:bodyPr lIns="0" tIns="0" rIns="0" bIns="0" anchor="ctr"/>
          <a:lstStyle/>
          <a:p>
            <a:pPr algn="ctr" defTabSz="457200" eaLnBrk="1" hangingPunct="1">
              <a:lnSpc>
                <a:spcPct val="69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s-AR" sz="4400" dirty="0" smtClean="0"/>
              <a:t>Retrospectiva de la Estrella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723" y="1407014"/>
            <a:ext cx="2689870" cy="146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Triángulo isósceles"/>
          <p:cNvSpPr/>
          <p:nvPr/>
        </p:nvSpPr>
        <p:spPr bwMode="auto">
          <a:xfrm rot="16200000">
            <a:off x="7575568" y="1239741"/>
            <a:ext cx="1078230" cy="2061424"/>
          </a:xfrm>
          <a:prstGeom prst="triangle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7253987" y="2134662"/>
            <a:ext cx="1766592" cy="304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5131" tIns="44268" rIns="85131" bIns="44268">
            <a:spAutoFit/>
          </a:bodyPr>
          <a:lstStyle>
            <a:lvl1pPr defTabSz="8651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31800" defTabSz="8651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865188" defTabSz="8651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96988" defTabSz="8651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730375" defTabSz="8651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187575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644775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101975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559175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s-ES" sz="1400" dirty="0" smtClean="0">
                <a:solidFill>
                  <a:srgbClr val="00B050"/>
                </a:solidFill>
                <a:latin typeface="Arial Black" pitchFamily="34" charset="0"/>
                <a:ea typeface="Arial Unicode MS" pitchFamily="34" charset="-128"/>
                <a:cs typeface="Arial Unicode MS" pitchFamily="34" charset="-128"/>
              </a:rPr>
              <a:t>Seguir haciendo</a:t>
            </a:r>
            <a:endParaRPr lang="es-ES" sz="2300" dirty="0" smtClean="0">
              <a:solidFill>
                <a:srgbClr val="00B050"/>
              </a:solidFill>
              <a:latin typeface="Arial Black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950392" y="3334916"/>
            <a:ext cx="6781800" cy="1220688"/>
          </a:xfrm>
          <a:prstGeom prst="rect">
            <a:avLst/>
          </a:prstGeom>
          <a:gradFill rotWithShape="0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778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tIns="0" bIns="0">
            <a:flatTx/>
          </a:bodyPr>
          <a:lstStyle/>
          <a:p>
            <a:pPr eaLnBrk="0" hangingPunct="0">
              <a:defRPr/>
            </a:pPr>
            <a:r>
              <a:rPr lang="es-AR" sz="2800" b="1" dirty="0" smtClean="0">
                <a:ea typeface="Lucida Sans Unicode" pitchFamily="34" charset="0"/>
                <a:cs typeface="Lucida Sans Unicode" pitchFamily="34" charset="0"/>
              </a:rPr>
              <a:t>Seguir implementando la solución, </a:t>
            </a:r>
          </a:p>
          <a:p>
            <a:pPr eaLnBrk="0" hangingPunct="0">
              <a:defRPr/>
            </a:pPr>
            <a:r>
              <a:rPr lang="es-AR" sz="2800" b="1" dirty="0" smtClean="0">
                <a:ea typeface="Lucida Sans Unicode" pitchFamily="34" charset="0"/>
                <a:cs typeface="Lucida Sans Unicode" pitchFamily="34" charset="0"/>
              </a:rPr>
              <a:t>alineados con conceptos aprendidos </a:t>
            </a:r>
          </a:p>
          <a:p>
            <a:pPr eaLnBrk="0" hangingPunct="0">
              <a:defRPr/>
            </a:pPr>
            <a:r>
              <a:rPr lang="es-AR" sz="2800" b="1" dirty="0" smtClean="0">
                <a:ea typeface="Lucida Sans Unicode" pitchFamily="34" charset="0"/>
                <a:cs typeface="Lucida Sans Unicode" pitchFamily="34" charset="0"/>
              </a:rPr>
              <a:t>en clases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445371" y="4947816"/>
            <a:ext cx="8575208" cy="1300584"/>
          </a:xfrm>
          <a:prstGeom prst="rect">
            <a:avLst/>
          </a:prstGeom>
          <a:gradFill rotWithShape="0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778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tIns="0" bIns="0">
            <a:flatTx/>
          </a:bodyPr>
          <a:lstStyle/>
          <a:p>
            <a:pPr eaLnBrk="0" hangingPunct="0">
              <a:defRPr/>
            </a:pPr>
            <a:r>
              <a:rPr lang="es-AR" sz="2800" b="1" u="sng" dirty="0" smtClean="0">
                <a:ea typeface="Lucida Sans Unicode" pitchFamily="34" charset="0"/>
                <a:cs typeface="Lucida Sans Unicode" pitchFamily="34" charset="0"/>
              </a:rPr>
              <a:t>Solución</a:t>
            </a:r>
            <a:r>
              <a:rPr lang="es-AR" sz="2800" b="1" dirty="0" smtClean="0">
                <a:ea typeface="Lucida Sans Unicode" pitchFamily="34" charset="0"/>
                <a:cs typeface="Lucida Sans Unicode" pitchFamily="34" charset="0"/>
              </a:rPr>
              <a:t> Se utilizaron técnicas y herramientas</a:t>
            </a:r>
          </a:p>
          <a:p>
            <a:pPr eaLnBrk="0" hangingPunct="0">
              <a:defRPr/>
            </a:pPr>
            <a:r>
              <a:rPr lang="es-AR" sz="2800" b="1" dirty="0">
                <a:ea typeface="Lucida Sans Unicode" pitchFamily="34" charset="0"/>
                <a:cs typeface="Lucida Sans Unicode" pitchFamily="34" charset="0"/>
              </a:rPr>
              <a:t>a</a:t>
            </a:r>
            <a:r>
              <a:rPr lang="es-AR" sz="2800" b="1" smtClean="0">
                <a:ea typeface="Lucida Sans Unicode" pitchFamily="34" charset="0"/>
                <a:cs typeface="Lucida Sans Unicode" pitchFamily="34" charset="0"/>
              </a:rPr>
              <a:t>prendidas </a:t>
            </a:r>
            <a:r>
              <a:rPr lang="es-AR" sz="2800" b="1" dirty="0" smtClean="0">
                <a:ea typeface="Lucida Sans Unicode" pitchFamily="34" charset="0"/>
                <a:cs typeface="Lucida Sans Unicode" pitchFamily="34" charset="0"/>
              </a:rPr>
              <a:t>y utilizadas en Fábricas de Software</a:t>
            </a:r>
          </a:p>
          <a:p>
            <a:pPr eaLnBrk="0" hangingPunct="0">
              <a:defRPr/>
            </a:pPr>
            <a:endParaRPr lang="es-AR" sz="2800" b="1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1097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33881"/>
            <a:ext cx="8229600" cy="1033553"/>
          </a:xfrm>
        </p:spPr>
        <p:txBody>
          <a:bodyPr lIns="0" tIns="0" rIns="0" bIns="0" anchor="ctr"/>
          <a:lstStyle/>
          <a:p>
            <a:pPr defTabSz="457200" eaLnBrk="1" hangingPunct="1">
              <a:lnSpc>
                <a:spcPct val="69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s-AR" dirty="0" smtClean="0"/>
              <a:t>Retos y Logros en la </a:t>
            </a:r>
            <a:r>
              <a:rPr lang="es-AR" dirty="0" err="1" smtClean="0"/>
              <a:t>Implentación</a:t>
            </a:r>
            <a:r>
              <a:rPr lang="es-AR" dirty="0" smtClean="0"/>
              <a:t> de Variabilidad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228600" y="1901279"/>
            <a:ext cx="8112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4400" dirty="0" smtClean="0"/>
              <a:t>Trabajo en equipo, coordinado</a:t>
            </a:r>
            <a:endParaRPr lang="es-CO" sz="4400" dirty="0"/>
          </a:p>
        </p:txBody>
      </p:sp>
      <p:sp>
        <p:nvSpPr>
          <p:cNvPr id="4" name="3 CuadroTexto"/>
          <p:cNvSpPr txBox="1"/>
          <p:nvPr/>
        </p:nvSpPr>
        <p:spPr>
          <a:xfrm>
            <a:off x="205905" y="2870789"/>
            <a:ext cx="89434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4000" dirty="0" smtClean="0"/>
              <a:t>Aprendizaje a través de compartir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4000" dirty="0" smtClean="0"/>
              <a:t>Conocimiento y </a:t>
            </a:r>
            <a:r>
              <a:rPr lang="es-CO" sz="4000" dirty="0" err="1" smtClean="0"/>
              <a:t>skills</a:t>
            </a:r>
            <a:r>
              <a:rPr lang="es-CO" sz="4000" dirty="0" smtClean="0"/>
              <a:t> de compañeros</a:t>
            </a:r>
            <a:endParaRPr lang="es-CO" sz="4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88726"/>
            <a:ext cx="8229600" cy="523861"/>
          </a:xfrm>
        </p:spPr>
        <p:txBody>
          <a:bodyPr lIns="0" tIns="0" rIns="0" bIns="0" anchor="ctr"/>
          <a:lstStyle/>
          <a:p>
            <a:pPr defTabSz="457200" eaLnBrk="1" hangingPunct="1">
              <a:lnSpc>
                <a:spcPct val="69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s-AR" dirty="0" smtClean="0"/>
              <a:t>Video</a:t>
            </a:r>
          </a:p>
        </p:txBody>
      </p:sp>
      <p:pic>
        <p:nvPicPr>
          <p:cNvPr id="3" name="Gabriel_Video_1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42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82000" cy="695325"/>
          </a:xfrm>
        </p:spPr>
        <p:txBody>
          <a:bodyPr/>
          <a:lstStyle/>
          <a:p>
            <a:pPr algn="ctr" eaLnBrk="1" hangingPunct="1">
              <a:defRPr/>
            </a:pPr>
            <a:r>
              <a:rPr lang="es-AR" sz="4400" dirty="0" smtClean="0"/>
              <a:t>Objetivo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425" y="1597025"/>
            <a:ext cx="8410575" cy="3139321"/>
          </a:xfrm>
        </p:spPr>
        <p:txBody>
          <a:bodyPr/>
          <a:lstStyle/>
          <a:p>
            <a:pPr marL="0" indent="0" algn="just" eaLnBrk="1" hangingPunct="1">
              <a:buNone/>
              <a:defRPr/>
            </a:pPr>
            <a:r>
              <a:rPr lang="es-AR" sz="4400" dirty="0" smtClean="0"/>
              <a:t>Presentar un resumen de los aspectos más relevantes en el Diseño e Implementación del proyecto durante el semestre 2016-II.</a:t>
            </a:r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96875" y="241300"/>
            <a:ext cx="8570913" cy="1138773"/>
          </a:xfrm>
        </p:spPr>
        <p:txBody>
          <a:bodyPr/>
          <a:lstStyle/>
          <a:p>
            <a:pPr algn="ctr" defTabSz="457200" eaLnBrk="1" hangingPunct="1">
              <a:lnSpc>
                <a:spcPct val="8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s-AR" sz="4000" dirty="0" smtClean="0"/>
              <a:t>Subsistemas y Segmentos de Usuarios (1 de 2)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730271"/>
              </p:ext>
            </p:extLst>
          </p:nvPr>
        </p:nvGraphicFramePr>
        <p:xfrm>
          <a:off x="457200" y="1308375"/>
          <a:ext cx="8229600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Sistema / Sub Sistema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Caso de Uso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Cliente</a:t>
                      </a:r>
                      <a:r>
                        <a:rPr lang="es-ES_tradnl" baseline="0" dirty="0" smtClean="0"/>
                        <a:t> </a:t>
                      </a:r>
                      <a:r>
                        <a:rPr lang="es-ES_tradnl" dirty="0" smtClean="0"/>
                        <a:t>Básico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Cliente</a:t>
                      </a:r>
                      <a:r>
                        <a:rPr lang="es-ES_tradnl" baseline="0" dirty="0" smtClean="0"/>
                        <a:t> </a:t>
                      </a:r>
                      <a:r>
                        <a:rPr lang="es-ES_tradnl" dirty="0" smtClean="0"/>
                        <a:t>Avanzado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Cliente</a:t>
                      </a:r>
                      <a:r>
                        <a:rPr lang="es-ES_tradnl" baseline="0" dirty="0" smtClean="0"/>
                        <a:t> </a:t>
                      </a:r>
                      <a:r>
                        <a:rPr lang="es-ES_tradnl" dirty="0" smtClean="0"/>
                        <a:t>Premium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Básico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Registrar</a:t>
                      </a:r>
                      <a:r>
                        <a:rPr lang="es-ES_tradnl" baseline="0" dirty="0" smtClean="0"/>
                        <a:t> </a:t>
                      </a:r>
                      <a:r>
                        <a:rPr lang="es-ES_tradnl" dirty="0" smtClean="0"/>
                        <a:t>usuario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Actualizar Perfil Social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Crear Ruta Individual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Crear Ruta Grupal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Registrarse</a:t>
                      </a:r>
                      <a:r>
                        <a:rPr lang="es-ES_tradnl" baseline="0" dirty="0" smtClean="0"/>
                        <a:t> a Ruta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Chatear con Usuarios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Redes Sociales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Sincronizar Redes Sociales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96875" y="241300"/>
            <a:ext cx="8570913" cy="1138773"/>
          </a:xfrm>
        </p:spPr>
        <p:txBody>
          <a:bodyPr/>
          <a:lstStyle/>
          <a:p>
            <a:pPr algn="ctr" defTabSz="457200" eaLnBrk="1" hangingPunct="1">
              <a:lnSpc>
                <a:spcPct val="8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s-AR" sz="4000" dirty="0" smtClean="0"/>
              <a:t>Subsistemas y Segmentos de Usuarios (2 de 2)</a:t>
            </a:r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7509672"/>
              </p:ext>
            </p:extLst>
          </p:nvPr>
        </p:nvGraphicFramePr>
        <p:xfrm>
          <a:off x="457200" y="1600200"/>
          <a:ext cx="8229600" cy="513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Sistema / Sub Sistema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Caso de Uso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Cliente</a:t>
                      </a:r>
                      <a:r>
                        <a:rPr lang="es-ES_tradnl" baseline="0" dirty="0" smtClean="0"/>
                        <a:t> </a:t>
                      </a:r>
                      <a:r>
                        <a:rPr lang="es-ES_tradnl" dirty="0" smtClean="0"/>
                        <a:t>Básico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Cliente</a:t>
                      </a:r>
                      <a:r>
                        <a:rPr lang="es-ES_tradnl" baseline="0" dirty="0" smtClean="0"/>
                        <a:t> </a:t>
                      </a:r>
                      <a:r>
                        <a:rPr lang="es-ES_tradnl" dirty="0" smtClean="0"/>
                        <a:t>Avanzado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Cliente</a:t>
                      </a:r>
                      <a:r>
                        <a:rPr lang="es-ES_tradnl" baseline="0" dirty="0" smtClean="0"/>
                        <a:t> </a:t>
                      </a:r>
                      <a:r>
                        <a:rPr lang="es-ES_tradnl" dirty="0" smtClean="0"/>
                        <a:t>Premium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Adicionales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Configurar Bicicleta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Alquilar Bicicleta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Generar</a:t>
                      </a:r>
                      <a:r>
                        <a:rPr lang="es-ES_tradnl" baseline="0" dirty="0" smtClean="0"/>
                        <a:t> Reportes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Revisar Red de Mecánicos</a:t>
                      </a:r>
                      <a:r>
                        <a:rPr lang="es-ES_tradnl" baseline="0" dirty="0" smtClean="0"/>
                        <a:t>  y Servicios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Premium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Ganar Experiencia y Logros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Aceptar</a:t>
                      </a:r>
                      <a:r>
                        <a:rPr lang="es-ES_tradnl" baseline="0" dirty="0" smtClean="0"/>
                        <a:t> Retos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Ganar Trofeos</a:t>
                      </a:r>
                      <a:endParaRPr lang="es-ES_trad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X</a:t>
                      </a:r>
                      <a:endParaRPr lang="es-ES_tradnl" b="1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218552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915400" cy="720197"/>
          </a:xfrm>
        </p:spPr>
        <p:txBody>
          <a:bodyPr/>
          <a:lstStyle/>
          <a:p>
            <a:pPr algn="ctr" defTabSz="457200" eaLnBrk="1" hangingPunct="1">
              <a:lnSpc>
                <a:spcPct val="8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s-AR" dirty="0" smtClean="0"/>
              <a:t>Funcionalidad vs. Variabilidad</a:t>
            </a:r>
            <a:endParaRPr lang="es-AR" sz="3600" dirty="0" smtClean="0">
              <a:solidFill>
                <a:srgbClr val="F7E993"/>
              </a:solidFill>
            </a:endParaRPr>
          </a:p>
        </p:txBody>
      </p:sp>
      <p:pic>
        <p:nvPicPr>
          <p:cNvPr id="8221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0" y="1438275"/>
            <a:ext cx="79248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19" y="5377775"/>
            <a:ext cx="8404225" cy="148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57200"/>
            <a:ext cx="8229600" cy="523861"/>
          </a:xfrm>
        </p:spPr>
        <p:txBody>
          <a:bodyPr lIns="0" tIns="0" rIns="0" bIns="0" anchor="ctr"/>
          <a:lstStyle/>
          <a:p>
            <a:pPr algn="ctr" defTabSz="457200" eaLnBrk="1" hangingPunct="1">
              <a:lnSpc>
                <a:spcPct val="69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s-AR" dirty="0" smtClean="0"/>
              <a:t>Arquitectura</a:t>
            </a:r>
          </a:p>
        </p:txBody>
      </p:sp>
      <p:pic>
        <p:nvPicPr>
          <p:cNvPr id="3" name="Shape 1415" descr="Captura de pantalla 2016-10-11 a la(s) 2.33.40 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600200"/>
            <a:ext cx="6734850" cy="42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97309"/>
            <a:ext cx="8763000" cy="480196"/>
          </a:xfrm>
        </p:spPr>
        <p:txBody>
          <a:bodyPr lIns="0" tIns="0" rIns="0" bIns="0" anchor="ctr"/>
          <a:lstStyle/>
          <a:p>
            <a:pPr algn="ctr" defTabSz="457200" eaLnBrk="1" hangingPunct="1">
              <a:lnSpc>
                <a:spcPct val="69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s-AR" sz="4400" dirty="0" smtClean="0"/>
              <a:t>Retrospectiva de la Estrella</a:t>
            </a:r>
          </a:p>
        </p:txBody>
      </p:sp>
      <p:sp>
        <p:nvSpPr>
          <p:cNvPr id="26" name="25 Triángulo isósceles"/>
          <p:cNvSpPr/>
          <p:nvPr/>
        </p:nvSpPr>
        <p:spPr bwMode="auto">
          <a:xfrm>
            <a:off x="842516" y="1247391"/>
            <a:ext cx="3960440" cy="1033413"/>
          </a:xfrm>
          <a:prstGeom prst="triangle">
            <a:avLst/>
          </a:prstGeom>
          <a:gradFill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1965728" y="1764097"/>
            <a:ext cx="1714015" cy="443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5131" tIns="44268" rIns="85131" bIns="44268">
            <a:spAutoFit/>
          </a:bodyPr>
          <a:lstStyle>
            <a:lvl1pPr defTabSz="8651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31800" defTabSz="8651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865188" defTabSz="8651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96988" defTabSz="8651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730375" defTabSz="8651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187575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644775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101975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559175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s-ES" sz="2300" dirty="0" smtClean="0">
                <a:latin typeface="Arial Black" pitchFamily="34" charset="0"/>
                <a:ea typeface="Arial Unicode MS" pitchFamily="34" charset="-128"/>
                <a:cs typeface="Arial Unicode MS" pitchFamily="34" charset="-128"/>
              </a:rPr>
              <a:t>Menos de</a:t>
            </a: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1418580" y="3284781"/>
            <a:ext cx="7344420" cy="830997"/>
          </a:xfrm>
          <a:prstGeom prst="rect">
            <a:avLst/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0"/>
          </a:gradFill>
          <a:ln w="12700" algn="ctr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>
              <a:defRPr/>
            </a:pPr>
            <a:r>
              <a:rPr lang="en-US" b="1" dirty="0" err="1" smtClean="0">
                <a:solidFill>
                  <a:schemeClr val="bg1"/>
                </a:solidFill>
              </a:rPr>
              <a:t>Trabajar</a:t>
            </a:r>
            <a:r>
              <a:rPr lang="en-US" b="1" dirty="0" smtClean="0">
                <a:solidFill>
                  <a:schemeClr val="bg1"/>
                </a:solidFill>
              </a:rPr>
              <a:t> en forma individual (</a:t>
            </a:r>
            <a:r>
              <a:rPr lang="en-US" b="1" dirty="0" err="1" smtClean="0">
                <a:solidFill>
                  <a:schemeClr val="bg1"/>
                </a:solidFill>
              </a:rPr>
              <a:t>Superado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mediante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comunicación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contínua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1418580" y="4516706"/>
            <a:ext cx="7344420" cy="830997"/>
          </a:xfrm>
          <a:prstGeom prst="rect">
            <a:avLst/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0"/>
          </a:gradFill>
          <a:ln w="12700" algn="ctr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>
              <a:defRPr/>
            </a:pPr>
            <a:r>
              <a:rPr lang="en-US" b="1" dirty="0" err="1" smtClean="0">
                <a:solidFill>
                  <a:schemeClr val="bg1"/>
                </a:solidFill>
              </a:rPr>
              <a:t>Utilizar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Jquery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dentro</a:t>
            </a:r>
            <a:r>
              <a:rPr lang="en-US" b="1" dirty="0" smtClean="0">
                <a:solidFill>
                  <a:schemeClr val="bg1"/>
                </a:solidFill>
              </a:rPr>
              <a:t> del </a:t>
            </a:r>
            <a:r>
              <a:rPr lang="en-US" b="1" dirty="0" err="1" smtClean="0">
                <a:solidFill>
                  <a:schemeClr val="bg1"/>
                </a:solidFill>
              </a:rPr>
              <a:t>proyecto</a:t>
            </a:r>
            <a:r>
              <a:rPr lang="en-US" b="1" dirty="0" smtClean="0">
                <a:solidFill>
                  <a:schemeClr val="bg1"/>
                </a:solidFill>
              </a:rPr>
              <a:t> (</a:t>
            </a:r>
            <a:r>
              <a:rPr lang="en-US" b="1" dirty="0" err="1" smtClean="0">
                <a:solidFill>
                  <a:schemeClr val="bg1"/>
                </a:solidFill>
              </a:rPr>
              <a:t>Superado</a:t>
            </a:r>
            <a:r>
              <a:rPr lang="en-US" b="1" dirty="0" smtClean="0">
                <a:solidFill>
                  <a:schemeClr val="bg1"/>
                </a:solidFill>
              </a:rPr>
              <a:t>. Se </a:t>
            </a:r>
            <a:r>
              <a:rPr lang="en-US" b="1" dirty="0" err="1" smtClean="0">
                <a:solidFill>
                  <a:schemeClr val="bg1"/>
                </a:solidFill>
              </a:rPr>
              <a:t>evitó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utilización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913" y="1407014"/>
            <a:ext cx="2689870" cy="146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 autoUpdateAnimBg="0"/>
      <p:bldP spid="29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97309"/>
            <a:ext cx="8763000" cy="480196"/>
          </a:xfrm>
        </p:spPr>
        <p:txBody>
          <a:bodyPr lIns="0" tIns="0" rIns="0" bIns="0" anchor="ctr"/>
          <a:lstStyle/>
          <a:p>
            <a:pPr algn="ctr" defTabSz="457200" eaLnBrk="1" hangingPunct="1">
              <a:lnSpc>
                <a:spcPct val="69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s-AR" sz="4400" dirty="0" smtClean="0"/>
              <a:t>Retrospectiva de la Estrella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723" y="1407014"/>
            <a:ext cx="2689870" cy="146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3 Marcador de contenido"/>
          <p:cNvSpPr>
            <a:spLocks noGrp="1"/>
          </p:cNvSpPr>
          <p:nvPr>
            <p:ph idx="4294967295"/>
          </p:nvPr>
        </p:nvSpPr>
        <p:spPr>
          <a:xfrm>
            <a:off x="569913" y="899820"/>
            <a:ext cx="4506912" cy="5601533"/>
          </a:xfrm>
          <a:prstGeom prst="rect">
            <a:avLst/>
          </a:prstGeom>
          <a:ln/>
        </p:spPr>
        <p:txBody>
          <a:bodyPr/>
          <a:lstStyle/>
          <a:p>
            <a:pPr marL="495300" indent="-381000" algn="ctr">
              <a:buFont typeface="Wingdings" pitchFamily="2" charset="2"/>
              <a:buNone/>
            </a:pPr>
            <a:endParaRPr lang="es-ES_tradnl" dirty="0">
              <a:solidFill>
                <a:schemeClr val="tx2"/>
              </a:solidFill>
            </a:endParaRPr>
          </a:p>
          <a:p>
            <a:pPr marL="495300" indent="-381000" algn="ctr">
              <a:buFont typeface="Wingdings" pitchFamily="2" charset="2"/>
              <a:buNone/>
            </a:pPr>
            <a:r>
              <a:rPr lang="es-ES_tradnl" dirty="0" smtClean="0">
                <a:solidFill>
                  <a:schemeClr val="tx2"/>
                </a:solidFill>
              </a:rPr>
              <a:t>Más de </a:t>
            </a:r>
            <a:r>
              <a:rPr lang="es-ES_tradnl" i="1" dirty="0" smtClean="0">
                <a:solidFill>
                  <a:schemeClr val="tx2"/>
                </a:solidFill>
              </a:rPr>
              <a:t>…</a:t>
            </a:r>
            <a:endParaRPr lang="es-ES_tradnl" i="1" dirty="0">
              <a:solidFill>
                <a:schemeClr val="tx2"/>
              </a:solidFill>
            </a:endParaRPr>
          </a:p>
          <a:p>
            <a:pPr marL="495300" indent="-381000" algn="just">
              <a:buClr>
                <a:schemeClr val="accent1"/>
              </a:buClr>
              <a:buSzPct val="86000"/>
              <a:buFont typeface="Wingdings" pitchFamily="2" charset="2"/>
              <a:buChar char="ü"/>
            </a:pPr>
            <a:endParaRPr lang="es-ES_tradnl" i="1" dirty="0">
              <a:solidFill>
                <a:schemeClr val="tx2"/>
              </a:solidFill>
            </a:endParaRPr>
          </a:p>
          <a:p>
            <a:pPr marL="495300" indent="-381000" algn="just">
              <a:buClr>
                <a:schemeClr val="accent1"/>
              </a:buClr>
              <a:buSzPct val="86000"/>
              <a:buFont typeface="Wingdings" pitchFamily="2" charset="2"/>
              <a:buChar char="ü"/>
            </a:pPr>
            <a:r>
              <a:rPr lang="es-ES_tradnl" sz="2400" i="1" dirty="0" smtClean="0"/>
              <a:t>Utilizar GITHUB para verificar a través de PR el código de los compañeros. Herramienta : github.com</a:t>
            </a:r>
          </a:p>
          <a:p>
            <a:pPr marL="495300" indent="-381000" algn="just">
              <a:buClr>
                <a:schemeClr val="accent1"/>
              </a:buClr>
              <a:buSzPct val="86000"/>
              <a:buFont typeface="Wingdings" pitchFamily="2" charset="2"/>
              <a:buChar char="ü"/>
            </a:pPr>
            <a:endParaRPr lang="es-ES_tradnl" sz="2400" i="1" dirty="0"/>
          </a:p>
          <a:p>
            <a:pPr marL="495300" indent="-381000" algn="just">
              <a:buClr>
                <a:schemeClr val="accent1"/>
              </a:buClr>
              <a:buSzPct val="86000"/>
              <a:buFont typeface="Wingdings" pitchFamily="2" charset="2"/>
              <a:buChar char="ü"/>
            </a:pPr>
            <a:r>
              <a:rPr lang="es-ES_tradnl" sz="2400" i="1" dirty="0"/>
              <a:t>Mejorar </a:t>
            </a:r>
            <a:r>
              <a:rPr lang="es-ES_tradnl" sz="2400" i="1" dirty="0" smtClean="0"/>
              <a:t>comunicación dentro del grupo para solucionar inconvenientes técnicos encontrados. Herramienta : </a:t>
            </a:r>
            <a:r>
              <a:rPr lang="es-ES_tradnl" sz="2400" i="1" dirty="0" err="1" smtClean="0"/>
              <a:t>WhatsUp</a:t>
            </a:r>
            <a:r>
              <a:rPr lang="es-ES_tradnl" sz="2400" i="1" dirty="0" smtClean="0"/>
              <a:t>, Skype.</a:t>
            </a:r>
            <a:endParaRPr lang="es-ES_tradnl" sz="2400" i="1" dirty="0"/>
          </a:p>
        </p:txBody>
      </p:sp>
      <p:sp>
        <p:nvSpPr>
          <p:cNvPr id="12" name="11 Triángulo rectángulo"/>
          <p:cNvSpPr/>
          <p:nvPr/>
        </p:nvSpPr>
        <p:spPr bwMode="auto">
          <a:xfrm flipV="1">
            <a:off x="6435418" y="4419600"/>
            <a:ext cx="2361208" cy="1440160"/>
          </a:xfrm>
          <a:prstGeom prst="rtTriangle">
            <a:avLst/>
          </a:prstGeom>
          <a:gradFill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6566820" y="4696336"/>
            <a:ext cx="1319675" cy="443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5131" tIns="44268" rIns="85131" bIns="44268">
            <a:spAutoFit/>
          </a:bodyPr>
          <a:lstStyle>
            <a:lvl1pPr defTabSz="8651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31800" defTabSz="8651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865188" defTabSz="8651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96988" defTabSz="8651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730375" defTabSz="8651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187575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644775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101975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559175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s-ES" sz="2300" dirty="0" smtClean="0">
                <a:latin typeface="Arial Black" pitchFamily="34" charset="0"/>
                <a:ea typeface="Arial Unicode MS" pitchFamily="34" charset="-128"/>
                <a:cs typeface="Arial Unicode MS" pitchFamily="34" charset="-128"/>
              </a:rPr>
              <a:t>Más de</a:t>
            </a:r>
          </a:p>
        </p:txBody>
      </p:sp>
    </p:spTree>
    <p:extLst>
      <p:ext uri="{BB962C8B-B14F-4D97-AF65-F5344CB8AC3E}">
        <p14:creationId xmlns:p14="http://schemas.microsoft.com/office/powerpoint/2010/main" val="26768304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97309"/>
            <a:ext cx="8763000" cy="480196"/>
          </a:xfrm>
        </p:spPr>
        <p:txBody>
          <a:bodyPr lIns="0" tIns="0" rIns="0" bIns="0" anchor="ctr"/>
          <a:lstStyle/>
          <a:p>
            <a:pPr algn="ctr" defTabSz="457200" eaLnBrk="1" hangingPunct="1">
              <a:lnSpc>
                <a:spcPct val="69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s-AR" sz="4400" dirty="0" smtClean="0"/>
              <a:t>Retrospectiva de la Estrella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723" y="1407014"/>
            <a:ext cx="2689870" cy="146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678655" y="4768059"/>
            <a:ext cx="740727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5000"/>
              </a:lnSpc>
              <a:spcBef>
                <a:spcPts val="1500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s-AR" altLang="es-CO" sz="2000" b="1" dirty="0" smtClean="0">
                <a:solidFill>
                  <a:srgbClr val="FFFFFF"/>
                </a:solidFill>
                <a:latin typeface="Franklin Gothic Book" pitchFamily="34" charset="0"/>
                <a:ea typeface="Lucida Sans Unicode" pitchFamily="34" charset="0"/>
                <a:cs typeface="Lucida Sans Unicode" pitchFamily="34" charset="0"/>
              </a:rPr>
              <a:t>Instalar dependencias sin que estén en el POM o </a:t>
            </a:r>
            <a:r>
              <a:rPr lang="es-AR" altLang="es-CO" sz="2000" b="1" dirty="0" err="1" smtClean="0">
                <a:solidFill>
                  <a:srgbClr val="FFFFFF"/>
                </a:solidFill>
                <a:latin typeface="Franklin Gothic Book" pitchFamily="34" charset="0"/>
                <a:ea typeface="Lucida Sans Unicode" pitchFamily="34" charset="0"/>
                <a:cs typeface="Lucida Sans Unicode" pitchFamily="34" charset="0"/>
              </a:rPr>
              <a:t>package.config</a:t>
            </a:r>
            <a:r>
              <a:rPr lang="es-AR" altLang="es-CO" sz="2000" b="1" dirty="0" smtClean="0">
                <a:solidFill>
                  <a:srgbClr val="FFFFFF"/>
                </a:solidFill>
                <a:latin typeface="Franklin Gothic Book" pitchFamily="34" charset="0"/>
                <a:ea typeface="Lucida Sans Unicode" pitchFamily="34" charset="0"/>
                <a:cs typeface="Lucida Sans Unicode" pitchFamily="34" charset="0"/>
              </a:rPr>
              <a:t>.</a:t>
            </a:r>
            <a:endParaRPr lang="es-AR" altLang="es-CO" sz="2000" b="1" dirty="0">
              <a:solidFill>
                <a:srgbClr val="FFFFFF"/>
              </a:solidFill>
              <a:latin typeface="Franklin Gothic Book" pitchFamily="34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tangle 19"/>
          <p:cNvSpPr>
            <a:spLocks noChangeArrowheads="1"/>
          </p:cNvSpPr>
          <p:nvPr/>
        </p:nvSpPr>
        <p:spPr bwMode="auto">
          <a:xfrm>
            <a:off x="92299" y="4515548"/>
            <a:ext cx="8643145" cy="1042191"/>
          </a:xfrm>
          <a:prstGeom prst="rect">
            <a:avLst/>
          </a:prstGeom>
          <a:solidFill>
            <a:srgbClr val="8080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808000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AR" altLang="es-CO" sz="2000" b="1" dirty="0">
                <a:solidFill>
                  <a:srgbClr val="FFFFFF"/>
                </a:solidFill>
                <a:latin typeface="Franklin Gothic Book" pitchFamily="34" charset="0"/>
                <a:ea typeface="Lucida Sans Unicode" pitchFamily="34" charset="0"/>
                <a:cs typeface="Lucida Sans Unicode" pitchFamily="34" charset="0"/>
              </a:rPr>
              <a:t>Realizar cambios que impacten al proyecto a último momento</a:t>
            </a:r>
            <a:r>
              <a:rPr lang="es-AR" altLang="es-CO" sz="2000" b="1" dirty="0" smtClean="0">
                <a:solidFill>
                  <a:srgbClr val="FFFFFF"/>
                </a:solidFill>
                <a:latin typeface="Franklin Gothic Book" pitchFamily="34" charset="0"/>
                <a:ea typeface="Lucida Sans Unicode" pitchFamily="34" charset="0"/>
                <a:cs typeface="Lucida Sans Unicode" pitchFamily="34" charset="0"/>
              </a:rPr>
              <a:t>. </a:t>
            </a:r>
            <a:endParaRPr lang="es-AR" altLang="es-CO" sz="2000" b="1" dirty="0">
              <a:solidFill>
                <a:srgbClr val="FFFFFF"/>
              </a:solidFill>
              <a:latin typeface="Franklin Gothic Book" pitchFamily="34" charset="0"/>
              <a:ea typeface="Lucida Sans Unicode" pitchFamily="34" charset="0"/>
              <a:cs typeface="Lucida Sans Unicode" pitchFamily="34" charset="0"/>
            </a:endParaRPr>
          </a:p>
          <a:p>
            <a:pPr algn="ctr" eaLnBrk="1" hangingPunct="1"/>
            <a:r>
              <a:rPr lang="es-AR" altLang="es-CO" sz="2000" b="1" u="sng" dirty="0" smtClean="0">
                <a:solidFill>
                  <a:srgbClr val="FFFFFF"/>
                </a:solidFill>
                <a:latin typeface="Franklin Gothic Book" pitchFamily="34" charset="0"/>
                <a:cs typeface="Lucida Sans Unicode" pitchFamily="34" charset="0"/>
              </a:rPr>
              <a:t>Solucionado con</a:t>
            </a:r>
            <a:r>
              <a:rPr lang="es-AR" altLang="es-CO" sz="2000" b="1" dirty="0" smtClean="0">
                <a:solidFill>
                  <a:srgbClr val="FFFFFF"/>
                </a:solidFill>
                <a:latin typeface="Franklin Gothic Book" pitchFamily="34" charset="0"/>
                <a:cs typeface="Lucida Sans Unicode" pitchFamily="34" charset="0"/>
              </a:rPr>
              <a:t> : Pruebas unitarias a los “</a:t>
            </a:r>
            <a:r>
              <a:rPr lang="es-AR" altLang="es-CO" sz="2000" b="1" dirty="0" err="1" smtClean="0">
                <a:solidFill>
                  <a:srgbClr val="FFFFFF"/>
                </a:solidFill>
                <a:latin typeface="Franklin Gothic Book" pitchFamily="34" charset="0"/>
                <a:cs typeface="Lucida Sans Unicode" pitchFamily="34" charset="0"/>
              </a:rPr>
              <a:t>Branch</a:t>
            </a:r>
            <a:r>
              <a:rPr lang="es-AR" altLang="es-CO" sz="2000" b="1" dirty="0" smtClean="0">
                <a:solidFill>
                  <a:srgbClr val="FFFFFF"/>
                </a:solidFill>
                <a:latin typeface="Franklin Gothic Book" pitchFamily="34" charset="0"/>
                <a:cs typeface="Lucida Sans Unicode" pitchFamily="34" charset="0"/>
              </a:rPr>
              <a:t>” antes de  subir a GITHUB</a:t>
            </a:r>
            <a:endParaRPr lang="es-CO" altLang="es-CO" sz="2000" dirty="0"/>
          </a:p>
        </p:txBody>
      </p:sp>
      <p:sp>
        <p:nvSpPr>
          <p:cNvPr id="11" name="10 Triángulo isósceles"/>
          <p:cNvSpPr/>
          <p:nvPr/>
        </p:nvSpPr>
        <p:spPr bwMode="auto">
          <a:xfrm rot="5400000">
            <a:off x="2851221" y="859824"/>
            <a:ext cx="1706988" cy="2801368"/>
          </a:xfrm>
          <a:prstGeom prst="triangle">
            <a:avLst>
              <a:gd name="adj" fmla="val 45850"/>
            </a:avLst>
          </a:prstGeom>
          <a:gradFill>
            <a:gsLst>
              <a:gs pos="0">
                <a:srgbClr val="FC9FCB"/>
              </a:gs>
              <a:gs pos="13000">
                <a:srgbClr val="F8B049"/>
              </a:gs>
              <a:gs pos="21001">
                <a:srgbClr val="F8B049"/>
              </a:gs>
              <a:gs pos="63000">
                <a:srgbClr val="FEE7F2"/>
              </a:gs>
              <a:gs pos="67000">
                <a:srgbClr val="F952A0"/>
              </a:gs>
              <a:gs pos="69000">
                <a:srgbClr val="C50849"/>
              </a:gs>
              <a:gs pos="82001">
                <a:srgbClr val="B43E85"/>
              </a:gs>
              <a:gs pos="100000">
                <a:srgbClr val="F8B049"/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1447180" y="1989471"/>
            <a:ext cx="3783155" cy="39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5131" tIns="44268" rIns="85131" bIns="44268">
            <a:spAutoFit/>
          </a:bodyPr>
          <a:lstStyle>
            <a:lvl1pPr defTabSz="8651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31800" defTabSz="8651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865188" defTabSz="8651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96988" defTabSz="8651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730375" defTabSz="8651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187575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644775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101975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559175" defTabSz="865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s-ES" sz="2000" dirty="0" smtClean="0">
                <a:latin typeface="Arial Black" pitchFamily="34" charset="0"/>
                <a:ea typeface="Arial Unicode MS" pitchFamily="34" charset="-128"/>
                <a:cs typeface="Arial Unicode MS" pitchFamily="34" charset="-128"/>
              </a:rPr>
              <a:t>Dejar de hacer</a:t>
            </a:r>
            <a:endParaRPr lang="es-ES" sz="1400" dirty="0" smtClean="0">
              <a:latin typeface="Arial Black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29596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1_VS_NET Launch Template">
  <a:themeElements>
    <a:clrScheme name="1_VS_NET Launch Template 1">
      <a:dk1>
        <a:srgbClr val="000000"/>
      </a:dk1>
      <a:lt1>
        <a:srgbClr val="FFFFFF"/>
      </a:lt1>
      <a:dk2>
        <a:srgbClr val="00478E"/>
      </a:dk2>
      <a:lt2>
        <a:srgbClr val="FFCC29"/>
      </a:lt2>
      <a:accent1>
        <a:srgbClr val="FCEB98"/>
      </a:accent1>
      <a:accent2>
        <a:srgbClr val="6699FF"/>
      </a:accent2>
      <a:accent3>
        <a:srgbClr val="AAB1C6"/>
      </a:accent3>
      <a:accent4>
        <a:srgbClr val="DADADA"/>
      </a:accent4>
      <a:accent5>
        <a:srgbClr val="FDF3CA"/>
      </a:accent5>
      <a:accent6>
        <a:srgbClr val="5C8AE7"/>
      </a:accent6>
      <a:hlink>
        <a:srgbClr val="66CC66"/>
      </a:hlink>
      <a:folHlink>
        <a:srgbClr val="FA7438"/>
      </a:folHlink>
    </a:clrScheme>
    <a:fontScheme name="1_VS_NET Launch Template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VS_NET Launch Template 1">
        <a:dk1>
          <a:srgbClr val="000000"/>
        </a:dk1>
        <a:lt1>
          <a:srgbClr val="FFFFFF"/>
        </a:lt1>
        <a:dk2>
          <a:srgbClr val="00478E"/>
        </a:dk2>
        <a:lt2>
          <a:srgbClr val="FFCC29"/>
        </a:lt2>
        <a:accent1>
          <a:srgbClr val="FCEB98"/>
        </a:accent1>
        <a:accent2>
          <a:srgbClr val="6699FF"/>
        </a:accent2>
        <a:accent3>
          <a:srgbClr val="AAB1C6"/>
        </a:accent3>
        <a:accent4>
          <a:srgbClr val="DADADA"/>
        </a:accent4>
        <a:accent5>
          <a:srgbClr val="FDF3CA"/>
        </a:accent5>
        <a:accent6>
          <a:srgbClr val="5C8AE7"/>
        </a:accent6>
        <a:hlink>
          <a:srgbClr val="66CC66"/>
        </a:hlink>
        <a:folHlink>
          <a:srgbClr val="FA7438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3327</TotalTime>
  <Words>465</Words>
  <Application>Microsoft Office PowerPoint</Application>
  <PresentationFormat>Presentación en pantalla (4:3)</PresentationFormat>
  <Paragraphs>113</Paragraphs>
  <Slides>12</Slides>
  <Notes>12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1_VS_NET Launch Template</vt:lpstr>
      <vt:lpstr>Social BIKE</vt:lpstr>
      <vt:lpstr>Objetivo</vt:lpstr>
      <vt:lpstr>Subsistemas y Segmentos de Usuarios (1 de 2)</vt:lpstr>
      <vt:lpstr>Subsistemas y Segmentos de Usuarios (2 de 2)</vt:lpstr>
      <vt:lpstr>Funcionalidad vs. Variabilidad</vt:lpstr>
      <vt:lpstr>Arquitectura</vt:lpstr>
      <vt:lpstr>Retrospectiva de la Estrella</vt:lpstr>
      <vt:lpstr>Retrospectiva de la Estrella</vt:lpstr>
      <vt:lpstr>Retrospectiva de la Estrella</vt:lpstr>
      <vt:lpstr>Retrospectiva de la Estrella</vt:lpstr>
      <vt:lpstr>Retos y Logros en la Implentación de Variabilidad</vt:lpstr>
      <vt:lpstr>Video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DCE 2005 - Estrella 1 - Introduccion a Microsoft .NET</dc:title>
  <dc:creator>Alvaro Agusto Alonso Suevis</dc:creator>
  <cp:lastModifiedBy>Alvaro Agusto Alonso Suevis</cp:lastModifiedBy>
  <cp:revision>309</cp:revision>
  <cp:lastPrinted>1601-01-01T00:00:00Z</cp:lastPrinted>
  <dcterms:created xsi:type="dcterms:W3CDTF">1601-01-01T00:00:00Z</dcterms:created>
  <dcterms:modified xsi:type="dcterms:W3CDTF">2016-11-29T20:30:53Z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